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3" r:id="rId7"/>
    <p:sldId id="264" r:id="rId8"/>
    <p:sldId id="265"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68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30E08F0-FDD2-459C-9703-7C0EA12A2F49}" type="datetimeFigureOut">
              <a:rPr lang="en-GB" smtClean="0"/>
              <a:t>22/05/2012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DB6D0-BC34-437B-8686-49D7E1B5FF8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0E08F0-FDD2-459C-9703-7C0EA12A2F49}" type="datetimeFigureOut">
              <a:rPr lang="en-GB" smtClean="0"/>
              <a:t>22/05/2012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DB6D0-BC34-437B-8686-49D7E1B5FF8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0E08F0-FDD2-459C-9703-7C0EA12A2F49}" type="datetimeFigureOut">
              <a:rPr lang="en-GB" smtClean="0"/>
              <a:t>22/05/2012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DB6D0-BC34-437B-8686-49D7E1B5FF8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30E08F0-FDD2-459C-9703-7C0EA12A2F49}" type="datetimeFigureOut">
              <a:rPr lang="en-GB" smtClean="0"/>
              <a:t>22/05/2012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DB6D0-BC34-437B-8686-49D7E1B5FF8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0E08F0-FDD2-459C-9703-7C0EA12A2F49}" type="datetimeFigureOut">
              <a:rPr lang="en-GB" smtClean="0"/>
              <a:t>22/05/2012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DB6D0-BC34-437B-8686-49D7E1B5FF8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30E08F0-FDD2-459C-9703-7C0EA12A2F49}" type="datetimeFigureOut">
              <a:rPr lang="en-GB" smtClean="0"/>
              <a:t>22/05/2012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DB6D0-BC34-437B-8686-49D7E1B5FF8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30E08F0-FDD2-459C-9703-7C0EA12A2F49}" type="datetimeFigureOut">
              <a:rPr lang="en-GB" smtClean="0"/>
              <a:t>22/05/2012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4DB6D0-BC34-437B-8686-49D7E1B5FF8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30E08F0-FDD2-459C-9703-7C0EA12A2F49}" type="datetimeFigureOut">
              <a:rPr lang="en-GB" smtClean="0"/>
              <a:t>22/05/2012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4DB6D0-BC34-437B-8686-49D7E1B5FF8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E08F0-FDD2-459C-9703-7C0EA12A2F49}" type="datetimeFigureOut">
              <a:rPr lang="en-GB" smtClean="0"/>
              <a:t>22/05/2012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4DB6D0-BC34-437B-8686-49D7E1B5FF8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0E08F0-FDD2-459C-9703-7C0EA12A2F49}" type="datetimeFigureOut">
              <a:rPr lang="en-GB" smtClean="0"/>
              <a:t>22/05/2012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DB6D0-BC34-437B-8686-49D7E1B5FF8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0E08F0-FDD2-459C-9703-7C0EA12A2F49}" type="datetimeFigureOut">
              <a:rPr lang="en-GB" smtClean="0"/>
              <a:t>22/05/2012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DB6D0-BC34-437B-8686-49D7E1B5FF8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E08F0-FDD2-459C-9703-7C0EA12A2F49}" type="datetimeFigureOut">
              <a:rPr lang="en-GB" smtClean="0"/>
              <a:t>22/05/2012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DB6D0-BC34-437B-8686-49D7E1B5FF8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Olympics</a:t>
            </a:r>
            <a:endParaRPr lang="en-GB" dirty="0"/>
          </a:p>
        </p:txBody>
      </p:sp>
      <p:sp>
        <p:nvSpPr>
          <p:cNvPr id="3" name="Subtitle 2"/>
          <p:cNvSpPr>
            <a:spLocks noGrp="1"/>
          </p:cNvSpPr>
          <p:nvPr>
            <p:ph type="subTitle" idx="1"/>
          </p:nvPr>
        </p:nvSpPr>
        <p:spPr/>
        <p:txBody>
          <a:bodyPr/>
          <a:lstStyle/>
          <a:p>
            <a:r>
              <a:rPr lang="en-GB" dirty="0" smtClean="0">
                <a:solidFill>
                  <a:schemeClr val="accent4">
                    <a:lumMod val="50000"/>
                  </a:schemeClr>
                </a:solidFill>
              </a:rPr>
              <a:t>What can sport tell us about the Greeks?</a:t>
            </a:r>
            <a:endParaRPr lang="en-GB" dirty="0">
              <a:solidFill>
                <a:schemeClr val="accent4">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Origins of the games.</a:t>
            </a:r>
            <a:endParaRPr lang="en-GB" dirty="0"/>
          </a:p>
        </p:txBody>
      </p:sp>
      <p:sp>
        <p:nvSpPr>
          <p:cNvPr id="3" name="Content Placeholder 2"/>
          <p:cNvSpPr>
            <a:spLocks noGrp="1"/>
          </p:cNvSpPr>
          <p:nvPr>
            <p:ph idx="1"/>
          </p:nvPr>
        </p:nvSpPr>
        <p:spPr>
          <a:xfrm>
            <a:off x="467544" y="1628800"/>
            <a:ext cx="8229600" cy="4525963"/>
          </a:xfrm>
        </p:spPr>
        <p:txBody>
          <a:bodyPr>
            <a:normAutofit fontScale="92500" lnSpcReduction="20000"/>
          </a:bodyPr>
          <a:lstStyle/>
          <a:p>
            <a:r>
              <a:rPr lang="en-GB" dirty="0" smtClean="0">
                <a:solidFill>
                  <a:schemeClr val="accent4">
                    <a:lumMod val="50000"/>
                  </a:schemeClr>
                </a:solidFill>
              </a:rPr>
              <a:t>The Greeks were not the first culture to hold competitive sports.</a:t>
            </a:r>
          </a:p>
          <a:p>
            <a:r>
              <a:rPr lang="en-GB" dirty="0" smtClean="0">
                <a:solidFill>
                  <a:schemeClr val="accent4">
                    <a:lumMod val="50000"/>
                  </a:schemeClr>
                </a:solidFill>
              </a:rPr>
              <a:t>Wrestling scenes have been found for example in Egyptian tombs.</a:t>
            </a:r>
          </a:p>
          <a:p>
            <a:r>
              <a:rPr lang="en-GB" dirty="0" smtClean="0">
                <a:solidFill>
                  <a:schemeClr val="accent4">
                    <a:lumMod val="50000"/>
                  </a:schemeClr>
                </a:solidFill>
              </a:rPr>
              <a:t>The Iliad has scenes of sporting competition in it. At </a:t>
            </a:r>
            <a:r>
              <a:rPr lang="en-GB" dirty="0" err="1" smtClean="0">
                <a:solidFill>
                  <a:schemeClr val="accent4">
                    <a:lumMod val="50000"/>
                  </a:schemeClr>
                </a:solidFill>
              </a:rPr>
              <a:t>Patroclus</a:t>
            </a:r>
            <a:r>
              <a:rPr lang="en-GB" dirty="0" smtClean="0">
                <a:solidFill>
                  <a:schemeClr val="accent4">
                    <a:lumMod val="50000"/>
                  </a:schemeClr>
                </a:solidFill>
              </a:rPr>
              <a:t>’ funeral Achilles holds a games with: chariot racing, footrace, discus, boxing and wrestling.</a:t>
            </a:r>
          </a:p>
          <a:p>
            <a:r>
              <a:rPr lang="en-GB" dirty="0" smtClean="0">
                <a:solidFill>
                  <a:schemeClr val="accent4">
                    <a:lumMod val="50000"/>
                  </a:schemeClr>
                </a:solidFill>
              </a:rPr>
              <a:t>First games probably somewhere in the 9</a:t>
            </a:r>
            <a:r>
              <a:rPr lang="en-GB" baseline="30000" dirty="0" smtClean="0">
                <a:solidFill>
                  <a:schemeClr val="accent4">
                    <a:lumMod val="50000"/>
                  </a:schemeClr>
                </a:solidFill>
              </a:rPr>
              <a:t>th</a:t>
            </a:r>
            <a:r>
              <a:rPr lang="en-GB" dirty="0" smtClean="0">
                <a:solidFill>
                  <a:schemeClr val="accent4">
                    <a:lumMod val="50000"/>
                  </a:schemeClr>
                </a:solidFill>
              </a:rPr>
              <a:t> Century BC.  First documentary sources 776BC.</a:t>
            </a:r>
          </a:p>
          <a:p>
            <a:r>
              <a:rPr lang="en-GB" dirty="0" smtClean="0">
                <a:solidFill>
                  <a:schemeClr val="accent4">
                    <a:lumMod val="50000"/>
                  </a:schemeClr>
                </a:solidFill>
              </a:rPr>
              <a:t>Ended in 4</a:t>
            </a:r>
            <a:r>
              <a:rPr lang="en-GB" baseline="30000" dirty="0" smtClean="0">
                <a:solidFill>
                  <a:schemeClr val="accent4">
                    <a:lumMod val="50000"/>
                  </a:schemeClr>
                </a:solidFill>
              </a:rPr>
              <a:t>th</a:t>
            </a:r>
            <a:r>
              <a:rPr lang="en-GB" dirty="0" smtClean="0">
                <a:solidFill>
                  <a:schemeClr val="accent4">
                    <a:lumMod val="50000"/>
                  </a:schemeClr>
                </a:solidFill>
              </a:rPr>
              <a:t> Century AD.</a:t>
            </a:r>
            <a:endParaRPr lang="en-GB" dirty="0">
              <a:solidFill>
                <a:schemeClr val="accent4">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first games</a:t>
            </a:r>
            <a:endParaRPr lang="en-GB" dirty="0"/>
          </a:p>
        </p:txBody>
      </p:sp>
      <p:sp>
        <p:nvSpPr>
          <p:cNvPr id="3" name="Content Placeholder 2"/>
          <p:cNvSpPr>
            <a:spLocks noGrp="1"/>
          </p:cNvSpPr>
          <p:nvPr>
            <p:ph idx="1"/>
          </p:nvPr>
        </p:nvSpPr>
        <p:spPr/>
        <p:txBody>
          <a:bodyPr/>
          <a:lstStyle/>
          <a:p>
            <a:r>
              <a:rPr lang="en-GB" dirty="0" smtClean="0"/>
              <a:t>The first 13 had only the footrace</a:t>
            </a:r>
          </a:p>
          <a:p>
            <a:r>
              <a:rPr lang="en-GB" dirty="0" smtClean="0"/>
              <a:t>Over time longer races and new events were added</a:t>
            </a:r>
          </a:p>
          <a:p>
            <a:r>
              <a:rPr lang="en-GB" dirty="0" smtClean="0"/>
              <a:t>Held at Olympia, in the Peloponnesus, on the site of a major temple.  Held to honour Zeus.</a:t>
            </a:r>
          </a:p>
          <a:p>
            <a:r>
              <a:rPr lang="en-GB" dirty="0" smtClean="0"/>
              <a:t>Greeks came from all over the Mediterranean.</a:t>
            </a:r>
          </a:p>
          <a:p>
            <a:r>
              <a:rPr lang="en-GB" dirty="0" smtClean="0"/>
              <a:t>A truce was </a:t>
            </a:r>
            <a:r>
              <a:rPr lang="en-GB" dirty="0" err="1" smtClean="0"/>
              <a:t>delcared</a:t>
            </a:r>
            <a:r>
              <a:rPr lang="en-GB" dirty="0" smtClean="0"/>
              <a:t> a month before the games to allow people to travel.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Zeus</a:t>
            </a:r>
            <a:endParaRPr lang="en-GB" dirty="0"/>
          </a:p>
        </p:txBody>
      </p:sp>
      <p:sp>
        <p:nvSpPr>
          <p:cNvPr id="3" name="Content Placeholder 2"/>
          <p:cNvSpPr>
            <a:spLocks noGrp="1"/>
          </p:cNvSpPr>
          <p:nvPr>
            <p:ph idx="1"/>
          </p:nvPr>
        </p:nvSpPr>
        <p:spPr/>
        <p:txBody>
          <a:bodyPr/>
          <a:lstStyle/>
          <a:p>
            <a:r>
              <a:rPr lang="en-GB" dirty="0" smtClean="0"/>
              <a:t>The statue of Zeus was one of the seven wonders of the world.</a:t>
            </a:r>
          </a:p>
          <a:p>
            <a:r>
              <a:rPr lang="en-GB" dirty="0" smtClean="0"/>
              <a:t>Covered in gold and ivory.</a:t>
            </a:r>
          </a:p>
          <a:p>
            <a:r>
              <a:rPr lang="en-GB" dirty="0" smtClean="0"/>
              <a:t>Built circa 435BC</a:t>
            </a:r>
          </a:p>
          <a:p>
            <a:r>
              <a:rPr lang="en-GB" dirty="0" smtClean="0"/>
              <a:t>12 metres tall</a:t>
            </a:r>
          </a:p>
          <a:p>
            <a:r>
              <a:rPr lang="en-GB" dirty="0" smtClean="0"/>
              <a:t>Made by </a:t>
            </a:r>
            <a:r>
              <a:rPr lang="en-GB" dirty="0" err="1" smtClean="0"/>
              <a:t>Phidias</a:t>
            </a:r>
            <a:r>
              <a:rPr lang="en-GB" dirty="0" smtClean="0"/>
              <a:t> who also designed the statue of Athena in </a:t>
            </a:r>
            <a:r>
              <a:rPr lang="en-GB" smtClean="0"/>
              <a:t>the Parthenon. </a:t>
            </a:r>
            <a:endParaRPr lang="en-GB" dirty="0" smtClean="0"/>
          </a:p>
          <a:p>
            <a:r>
              <a:rPr lang="en-GB" dirty="0" smtClean="0"/>
              <a:t>Destroyed by Caligula in 1</a:t>
            </a:r>
            <a:r>
              <a:rPr lang="en-GB" baseline="30000" dirty="0" smtClean="0"/>
              <a:t>st</a:t>
            </a:r>
            <a:r>
              <a:rPr lang="en-GB" dirty="0" smtClean="0"/>
              <a:t> century AD</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Competitors</a:t>
            </a:r>
            <a:endParaRPr lang="en-GB" dirty="0"/>
          </a:p>
        </p:txBody>
      </p:sp>
      <p:sp>
        <p:nvSpPr>
          <p:cNvPr id="3" name="Content Placeholder 2"/>
          <p:cNvSpPr>
            <a:spLocks noGrp="1"/>
          </p:cNvSpPr>
          <p:nvPr>
            <p:ph idx="1"/>
          </p:nvPr>
        </p:nvSpPr>
        <p:spPr/>
        <p:txBody>
          <a:bodyPr/>
          <a:lstStyle/>
          <a:p>
            <a:r>
              <a:rPr lang="en-GB" dirty="0" smtClean="0"/>
              <a:t>Free born Greek men and boys only.</a:t>
            </a:r>
          </a:p>
          <a:p>
            <a:r>
              <a:rPr lang="en-GB" dirty="0" smtClean="0"/>
              <a:t>Women couldn’t compete but could enter the equestrian events as owners of horses and teams.</a:t>
            </a:r>
          </a:p>
          <a:p>
            <a:r>
              <a:rPr lang="en-GB" dirty="0" smtClean="0"/>
              <a:t>Prizes were a crown made of olive leaves and a statue erected at Olympia</a:t>
            </a:r>
          </a:p>
          <a:p>
            <a:r>
              <a:rPr lang="en-GB" dirty="0" smtClean="0"/>
              <a:t>Fame, free meals were common</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Judges</a:t>
            </a:r>
            <a:endParaRPr lang="en-GB" dirty="0"/>
          </a:p>
        </p:txBody>
      </p:sp>
      <p:sp>
        <p:nvSpPr>
          <p:cNvPr id="3" name="Content Placeholder 2"/>
          <p:cNvSpPr>
            <a:spLocks noGrp="1"/>
          </p:cNvSpPr>
          <p:nvPr>
            <p:ph idx="1"/>
          </p:nvPr>
        </p:nvSpPr>
        <p:spPr/>
        <p:txBody>
          <a:bodyPr/>
          <a:lstStyle/>
          <a:p>
            <a:r>
              <a:rPr lang="en-GB" dirty="0" smtClean="0"/>
              <a:t>All came form the local area.</a:t>
            </a:r>
          </a:p>
          <a:p>
            <a:r>
              <a:rPr lang="en-GB" dirty="0" smtClean="0"/>
              <a:t>But cheating was very frowned upon and fines imposed.</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Pausanias</a:t>
            </a:r>
            <a:r>
              <a:rPr lang="en-GB" dirty="0" smtClean="0"/>
              <a:t> 5.24.9ff)</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it is the custom for athletes, their fathers and their brothers, as well as their trainers, to swear an oath upon slices of boar's flesh that in nothing will they sin against the Olympic games. The athletes take this further oath also, that for ten successive months they have strictly followed the regulations for training. An oath is also taken by those who examine the boys, or the foals entering for races, that they will decide fairly and without taking bribes, and that they will keep secret what they learn about a candidate, whether accepted or not." (</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Spectators</a:t>
            </a:r>
            <a:endParaRPr lang="en-GB" dirty="0"/>
          </a:p>
        </p:txBody>
      </p:sp>
      <p:sp>
        <p:nvSpPr>
          <p:cNvPr id="3" name="Content Placeholder 2"/>
          <p:cNvSpPr>
            <a:spLocks noGrp="1"/>
          </p:cNvSpPr>
          <p:nvPr>
            <p:ph idx="1"/>
          </p:nvPr>
        </p:nvSpPr>
        <p:spPr/>
        <p:txBody>
          <a:bodyPr/>
          <a:lstStyle/>
          <a:p>
            <a:r>
              <a:rPr lang="en-GB" dirty="0" smtClean="0"/>
              <a:t>Stadium could hold around 50,000.</a:t>
            </a:r>
          </a:p>
          <a:p>
            <a:r>
              <a:rPr lang="en-GB" dirty="0" smtClean="0"/>
              <a:t>People slept in tents or rough but athletes and the rich had hotel rooms.</a:t>
            </a:r>
          </a:p>
          <a:p>
            <a:r>
              <a:rPr lang="en-GB" dirty="0" smtClean="0"/>
              <a:t>Games ended with a feast.</a:t>
            </a:r>
          </a:p>
          <a:p>
            <a:r>
              <a:rPr lang="en-GB" dirty="0" smtClean="0"/>
              <a:t>Politicians and traders took advantage of the crowds to make speeches and sell goods.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Women</a:t>
            </a:r>
            <a:endParaRPr lang="en-GB" dirty="0"/>
          </a:p>
        </p:txBody>
      </p:sp>
      <p:sp>
        <p:nvSpPr>
          <p:cNvPr id="3" name="Content Placeholder 2"/>
          <p:cNvSpPr>
            <a:spLocks noGrp="1"/>
          </p:cNvSpPr>
          <p:nvPr>
            <p:ph idx="1"/>
          </p:nvPr>
        </p:nvSpPr>
        <p:spPr/>
        <p:txBody>
          <a:bodyPr>
            <a:normAutofit/>
          </a:bodyPr>
          <a:lstStyle/>
          <a:p>
            <a:r>
              <a:rPr lang="en-GB" dirty="0" smtClean="0"/>
              <a:t>Married women could not attend, on pain of death</a:t>
            </a:r>
          </a:p>
          <a:p>
            <a:r>
              <a:rPr lang="en-GB" dirty="0"/>
              <a:t>U</a:t>
            </a:r>
            <a:r>
              <a:rPr lang="en-GB" dirty="0" smtClean="0"/>
              <a:t>nmarried </a:t>
            </a:r>
            <a:r>
              <a:rPr lang="en-GB" dirty="0" smtClean="0"/>
              <a:t>women were allowed to attend</a:t>
            </a:r>
          </a:p>
          <a:p>
            <a:r>
              <a:rPr lang="en-GB" dirty="0" smtClean="0"/>
              <a:t>There were games for women.  The Maiden’s footrace in honour of </a:t>
            </a:r>
            <a:r>
              <a:rPr lang="en-GB" dirty="0" err="1" smtClean="0"/>
              <a:t>Hera</a:t>
            </a:r>
            <a:r>
              <a:rPr lang="en-GB" dirty="0" smtClean="0"/>
              <a:t>, (about 160m)</a:t>
            </a:r>
          </a:p>
        </p:txBody>
      </p:sp>
    </p:spTree>
  </p:cSld>
  <p:clrMapOvr>
    <a:masterClrMapping/>
  </p:clrMapOvr>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456</Words>
  <Application>Microsoft Macintosh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Olympics</vt:lpstr>
      <vt:lpstr>Origins of the games.</vt:lpstr>
      <vt:lpstr>The first games</vt:lpstr>
      <vt:lpstr>Zeus</vt:lpstr>
      <vt:lpstr>Competitors</vt:lpstr>
      <vt:lpstr>Judges</vt:lpstr>
      <vt:lpstr>Pausanias 5.24.9ff)</vt:lpstr>
      <vt:lpstr>Spectators</vt:lpstr>
      <vt:lpstr>Women</vt:lpstr>
    </vt:vector>
  </TitlesOfParts>
  <Company>Leeds Metropolitan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Olympics</dc:title>
  <dc:creator>joanne</dc:creator>
  <cp:lastModifiedBy>Chris Dillon</cp:lastModifiedBy>
  <cp:revision>4</cp:revision>
  <dcterms:created xsi:type="dcterms:W3CDTF">2010-11-26T14:14:17Z</dcterms:created>
  <dcterms:modified xsi:type="dcterms:W3CDTF">2012-05-22T22:37:18Z</dcterms:modified>
</cp:coreProperties>
</file>